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sldIdLst>
    <p:sldId id="259" r:id="rId3"/>
    <p:sldId id="261" r:id="rId4"/>
    <p:sldId id="262" r:id="rId5"/>
    <p:sldId id="263" r:id="rId6"/>
    <p:sldId id="272" r:id="rId7"/>
    <p:sldId id="273" r:id="rId8"/>
    <p:sldId id="274" r:id="rId9"/>
    <p:sldId id="275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</p14:sldIdLst>
        </p14:section>
        <p14:section name="Status Update" id="{521DEF98-8796-4632-831A-16252E9A6054}">
          <p14:sldIdLst>
            <p14:sldId id="262"/>
            <p14:sldId id="263"/>
            <p14:sldId id="272"/>
            <p14:sldId id="273"/>
            <p14:sldId id="274"/>
            <p14:sldId id="275"/>
            <p14:sldId id="285"/>
            <p14:sldId id="286"/>
            <p14:sldId id="288"/>
            <p14:sldId id="289"/>
            <p14:sldId id="290"/>
            <p14:sldId id="291"/>
            <p14:sldId id="292"/>
            <p14:sldId id="278"/>
            <p14:sldId id="277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88187" autoAdjust="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to give updates for project</a:t>
            </a:r>
            <a:r>
              <a:rPr lang="en-US" baseline="0" dirty="0" smtClean="0"/>
              <a:t> milestones.</a:t>
            </a:r>
            <a:endParaRPr lang="en-US" dirty="0" smtClean="0"/>
          </a:p>
          <a:p>
            <a:endParaRPr lang="en-US" baseline="0" dirty="0" smtClean="0"/>
          </a:p>
          <a:p>
            <a:pPr lvl="0"/>
            <a:r>
              <a:rPr lang="en-US" sz="1000" b="1" dirty="0" smtClean="0"/>
              <a:t>Sections</a:t>
            </a:r>
            <a:endParaRPr lang="en-US" sz="1000" b="0" dirty="0" smtClean="0"/>
          </a:p>
          <a:p>
            <a:pPr lvl="0"/>
            <a:r>
              <a:rPr lang="en-US" sz="1000" b="0" dirty="0" smtClean="0"/>
              <a:t>Right-click on a slide to add sections.</a:t>
            </a:r>
            <a:r>
              <a:rPr lang="en-US" sz="1000" b="0" baseline="0" dirty="0" smtClean="0"/>
              <a:t> Sections can help to organize your slides or facilitate collaboration between multiple authors.</a:t>
            </a:r>
            <a:endParaRPr lang="en-US" sz="1000" b="0" dirty="0" smtClean="0"/>
          </a:p>
          <a:p>
            <a:pPr lvl="0"/>
            <a:endParaRPr lang="en-US" sz="1000" b="1" dirty="0" smtClean="0"/>
          </a:p>
          <a:p>
            <a:pPr lvl="0"/>
            <a:r>
              <a:rPr lang="en-US" sz="1000" b="1" dirty="0" smtClean="0"/>
              <a:t>Notes</a:t>
            </a:r>
          </a:p>
          <a:p>
            <a:pPr lvl="0"/>
            <a:r>
              <a:rPr lang="en-US" sz="1000" dirty="0" smtClean="0"/>
              <a:t>Use the Notes section for delivery notes or to provide additional details for the audience.</a:t>
            </a:r>
            <a:r>
              <a:rPr lang="en-US" sz="10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000" dirty="0" smtClean="0"/>
              <a:t>Pay particular attention to the graphs, charts, and text boxes.</a:t>
            </a:r>
            <a:r>
              <a:rPr lang="en-US" sz="1000" baseline="0" dirty="0" smtClean="0"/>
              <a:t> </a:t>
            </a:r>
            <a:endParaRPr lang="en-US" sz="1000" dirty="0" smtClean="0"/>
          </a:p>
          <a:p>
            <a:pPr lvl="0"/>
            <a:r>
              <a:rPr lang="en-US" sz="1000" dirty="0" smtClean="0"/>
              <a:t>Consider that attendees will print in black and white or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 Run a test print to make sure your colors work when printed in pure black and white and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</a:t>
            </a:r>
          </a:p>
          <a:p>
            <a:pPr lvl="0">
              <a:buFontTx/>
              <a:buNone/>
            </a:pPr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Graphics, tables, and graphs</a:t>
            </a:r>
          </a:p>
          <a:p>
            <a:pPr lvl="0"/>
            <a:r>
              <a:rPr lang="en-US" sz="1000" dirty="0" smtClean="0"/>
              <a:t>Keep it simple: If possible, use consistent, non-distracting styles and colors.</a:t>
            </a:r>
          </a:p>
          <a:p>
            <a:pPr lvl="0"/>
            <a:r>
              <a:rPr lang="en-US" sz="10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2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* If any of</a:t>
            </a:r>
            <a:r>
              <a:rPr lang="en-US" baseline="0" dirty="0" smtClean="0"/>
              <a:t> these issues caused a schedule delay or need to be discussed further, include details in next slide.</a:t>
            </a:r>
          </a:p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tif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7772400" cy="761999"/>
          </a:xfrm>
        </p:spPr>
        <p:txBody>
          <a:bodyPr>
            <a:normAutofit/>
          </a:bodyPr>
          <a:lstStyle/>
          <a:p>
            <a:r>
              <a:rPr lang="en-US" b="1" dirty="0" smtClean="0"/>
              <a:t>Coastal Flooding from Marine Sources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39948" y="4876800"/>
            <a:ext cx="5275052" cy="190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Mr. Fabian Hinds</a:t>
            </a:r>
          </a:p>
          <a:p>
            <a:r>
              <a:rPr lang="en-US" dirty="0" smtClean="0"/>
              <a:t>Deputy Director (Ag)</a:t>
            </a:r>
          </a:p>
          <a:p>
            <a:r>
              <a:rPr lang="en-US" dirty="0" smtClean="0"/>
              <a:t>Coastal Zone Management Unit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Floor, Warrens Tower II,</a:t>
            </a:r>
          </a:p>
          <a:p>
            <a:r>
              <a:rPr lang="en-US" dirty="0" smtClean="0"/>
              <a:t>Warrens, St. Michael, BB12001</a:t>
            </a:r>
          </a:p>
          <a:p>
            <a:endParaRPr lang="en-US" dirty="0" smtClean="0"/>
          </a:p>
          <a:p>
            <a:r>
              <a:rPr lang="en-US" dirty="0" smtClean="0"/>
              <a:t>August 12, 2015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1939611" cy="20055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Standing Committee on Coastal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DEM/CZMU  (Co-Chairs)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Meteorological Services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Barbados Defense Force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Royal Barbados Police Force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Fisheries Division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Telecommunications Unit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Natural Resources Division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Barbados Fire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Service</a:t>
            </a:r>
          </a:p>
          <a:p>
            <a:pPr marL="285750" indent="-285750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Private sector representation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Light &amp; Power)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/>
              <a:t>Mandate:</a:t>
            </a:r>
          </a:p>
          <a:p>
            <a:r>
              <a:rPr lang="en-US" dirty="0"/>
              <a:t>Developing a Master Plan for the national implementation of the Caribbean Tsunamis Warning System (CARTWS)</a:t>
            </a:r>
          </a:p>
          <a:p>
            <a:r>
              <a:rPr lang="en-US" dirty="0"/>
              <a:t>Identifying national system components of the regional system.</a:t>
            </a:r>
          </a:p>
          <a:p>
            <a:r>
              <a:rPr lang="en-US" dirty="0"/>
              <a:t>Development of hazard assessment, early warning preparedness, mitigation, public education and awareness.</a:t>
            </a:r>
          </a:p>
          <a:p>
            <a:r>
              <a:rPr lang="en-US" dirty="0"/>
              <a:t>Guiding the development of a National Coastal Evacuation Plan.</a:t>
            </a:r>
          </a:p>
          <a:p>
            <a:r>
              <a:rPr lang="en-US" dirty="0"/>
              <a:t>Coordinating private sector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86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Hazard </a:t>
            </a:r>
            <a:r>
              <a:rPr lang="en-US" b="1" dirty="0" smtClean="0"/>
              <a:t>Maps </a:t>
            </a:r>
            <a:r>
              <a:rPr lang="en-US" b="1" dirty="0"/>
              <a:t>from </a:t>
            </a:r>
            <a:r>
              <a:rPr lang="en-US" dirty="0"/>
              <a:t>P</a:t>
            </a:r>
            <a:r>
              <a:rPr lang="en-US" b="1" dirty="0" smtClean="0"/>
              <a:t>revious </a:t>
            </a:r>
            <a:r>
              <a:rPr lang="en-US" dirty="0" smtClean="0"/>
              <a:t>S</a:t>
            </a:r>
            <a:r>
              <a:rPr lang="en-US" b="1" dirty="0" smtClean="0"/>
              <a:t>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914400"/>
            <a:ext cx="511175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1-in-100 year flood line</a:t>
            </a:r>
            <a:br>
              <a:rPr lang="en-US" dirty="0"/>
            </a:br>
            <a:r>
              <a:rPr lang="en-US" dirty="0"/>
              <a:t>Hazard map done by Feasibility Studies of Carlisle Bay, </a:t>
            </a:r>
            <a:br>
              <a:rPr lang="en-US" dirty="0"/>
            </a:br>
            <a:r>
              <a:rPr lang="en-US" dirty="0" err="1"/>
              <a:t>Folkestone</a:t>
            </a:r>
            <a:r>
              <a:rPr lang="en-US" dirty="0"/>
              <a:t> Park and Marine Reserve, and Harrison's Cave </a:t>
            </a:r>
            <a:br>
              <a:rPr lang="en-US" dirty="0"/>
            </a:br>
            <a:r>
              <a:rPr lang="en-US" dirty="0"/>
              <a:t>and Associated Sites – Barbados (AXYS Environmental </a:t>
            </a:r>
            <a:br>
              <a:rPr lang="en-US" dirty="0"/>
            </a:br>
            <a:r>
              <a:rPr lang="en-US" dirty="0"/>
              <a:t>Consultants)</a:t>
            </a:r>
          </a:p>
          <a:p>
            <a:r>
              <a:rPr lang="en-US" dirty="0"/>
              <a:t>Produced for south and west coast, </a:t>
            </a:r>
            <a:br>
              <a:rPr lang="en-US" dirty="0"/>
            </a:br>
            <a:r>
              <a:rPr lang="en-US" dirty="0" err="1"/>
              <a:t>c.a</a:t>
            </a:r>
            <a:r>
              <a:rPr lang="en-US" dirty="0"/>
              <a:t> 1998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704"/>
            <a:ext cx="3736975" cy="35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7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343400" cy="762000"/>
          </a:xfrm>
        </p:spPr>
        <p:txBody>
          <a:bodyPr/>
          <a:lstStyle/>
          <a:p>
            <a:r>
              <a:rPr lang="en-US" dirty="0"/>
              <a:t>NGI Tsunami Hazard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76400"/>
            <a:ext cx="3657600" cy="51054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UWI-NGI demonstration project</a:t>
            </a:r>
          </a:p>
          <a:p>
            <a:r>
              <a:rPr lang="en-GB" dirty="0"/>
              <a:t>Methodology for hazard, vulnerability and risk assessment for tsunami scenarios</a:t>
            </a:r>
          </a:p>
          <a:p>
            <a:r>
              <a:rPr lang="en-GB" dirty="0"/>
              <a:t>Produced demonstration hazard maps </a:t>
            </a:r>
            <a:br>
              <a:rPr lang="en-GB" dirty="0"/>
            </a:br>
            <a:r>
              <a:rPr lang="en-GB" dirty="0"/>
              <a:t>and loss estimates for Bridgetown</a:t>
            </a:r>
          </a:p>
          <a:p>
            <a:r>
              <a:rPr lang="en-GB" dirty="0"/>
              <a:t>Hazard map can be used for evacuation planning, risk-based urban planning, public education, risk/damage estimates etc.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1740408"/>
            <a:ext cx="5469504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2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00600" cy="762000"/>
          </a:xfrm>
        </p:spPr>
        <p:txBody>
          <a:bodyPr/>
          <a:lstStyle/>
          <a:p>
            <a:r>
              <a:rPr lang="en-US" dirty="0"/>
              <a:t>TSCCH Work plan and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450" y="1676400"/>
            <a:ext cx="4121150" cy="4988685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Contribute to the </a:t>
            </a:r>
            <a:r>
              <a:rPr lang="en-US" b="1" u="sng" dirty="0" smtClean="0"/>
              <a:t>Intergovernmental Coordinated Group for Tsunami &amp; Other Coastal Hazards Warning System for the </a:t>
            </a:r>
            <a:r>
              <a:rPr lang="en-US" b="1" u="sng" dirty="0" err="1" smtClean="0"/>
              <a:t>C’bean</a:t>
            </a:r>
            <a:r>
              <a:rPr lang="en-US" b="1" u="sng" dirty="0" smtClean="0"/>
              <a:t> &amp; Adjacent Regions (ICG/CARIBE EWS)</a:t>
            </a:r>
            <a:endParaRPr lang="en-US" b="1" u="sng" dirty="0"/>
          </a:p>
          <a:p>
            <a:r>
              <a:rPr lang="en-US" dirty="0"/>
              <a:t>Establishment of a network of sea level monitoring stations, contributing real time data to the </a:t>
            </a:r>
            <a:r>
              <a:rPr lang="en-US" dirty="0" smtClean="0"/>
              <a:t>Intergovernmental Oceanographic Commission </a:t>
            </a:r>
            <a:r>
              <a:rPr lang="en-US" dirty="0"/>
              <a:t>global network of sea level monitoring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497"/>
            <a:ext cx="1943100" cy="1614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23" y="3054742"/>
            <a:ext cx="2255391" cy="187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0" y="4929645"/>
            <a:ext cx="2088023" cy="1735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350" y="3768321"/>
            <a:ext cx="130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Coast Guard Base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78976" y="1850883"/>
            <a:ext cx="130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 St. Charles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78977" y="5249166"/>
            <a:ext cx="15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Bridgetown Port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7719" y="2341418"/>
            <a:ext cx="2507673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51955" y="3900055"/>
            <a:ext cx="1205346" cy="11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07719" y="5465618"/>
            <a:ext cx="2571257" cy="4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26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CZMU’s </a:t>
            </a:r>
            <a:r>
              <a:rPr lang="en-US" b="1" dirty="0" smtClean="0"/>
              <a:t>Contribution </a:t>
            </a:r>
            <a:r>
              <a:rPr lang="en-US" b="1" dirty="0"/>
              <a:t>to </a:t>
            </a:r>
            <a:r>
              <a:rPr lang="en-US" b="1" dirty="0" smtClean="0"/>
              <a:t>Disaster Management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060765"/>
            <a:ext cx="3822700" cy="39004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" y="2336800"/>
            <a:ext cx="3238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Coastal monitoring (sea level, wave climate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Hazard and risk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NCRIPP (GIS platform)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Coastal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40300" y="2057400"/>
            <a:ext cx="3822700" cy="39004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300" y="2336800"/>
            <a:ext cx="3213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Early warning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Hazard maps and safe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Evacuation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Location of signage and warning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203700" y="3501826"/>
            <a:ext cx="736600" cy="501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37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Barbados Wave </a:t>
            </a:r>
            <a:r>
              <a:rPr lang="en-US" b="1" dirty="0" smtClean="0"/>
              <a:t>Forecasting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08175"/>
            <a:ext cx="4343400" cy="50227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Services provided by WF Baird &amp; Associates</a:t>
            </a:r>
          </a:p>
          <a:p>
            <a:r>
              <a:rPr lang="en-US" dirty="0"/>
              <a:t>Automated process for global wave/tide forecasts</a:t>
            </a:r>
          </a:p>
          <a:p>
            <a:r>
              <a:rPr lang="en-US" dirty="0"/>
              <a:t>Takes global wind data and feeds into numerical </a:t>
            </a:r>
            <a:br>
              <a:rPr lang="en-US" dirty="0"/>
            </a:br>
            <a:r>
              <a:rPr lang="en-US" dirty="0"/>
              <a:t>wave models at global and regional level</a:t>
            </a:r>
          </a:p>
          <a:p>
            <a:r>
              <a:rPr lang="en-US" dirty="0"/>
              <a:t>7 day forecast of wave height, period and direction</a:t>
            </a:r>
          </a:p>
          <a:p>
            <a:r>
              <a:rPr lang="en-US" dirty="0"/>
              <a:t>Critical to CZMU when planning day-to-day coastal</a:t>
            </a:r>
            <a:br>
              <a:rPr lang="en-US" dirty="0"/>
            </a:br>
            <a:r>
              <a:rPr lang="en-US" dirty="0"/>
              <a:t>construction activities during projects</a:t>
            </a:r>
          </a:p>
          <a:p>
            <a:r>
              <a:rPr lang="en-US" dirty="0"/>
              <a:t>Also used as early warning for tourism sector and </a:t>
            </a:r>
            <a:br>
              <a:rPr lang="en-US" dirty="0"/>
            </a:br>
            <a:r>
              <a:rPr lang="en-US" dirty="0"/>
              <a:t>dive operators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830722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8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Case Study: Coastal Infrastructure </a:t>
            </a:r>
            <a:r>
              <a:rPr lang="en-US" b="1" dirty="0" err="1" smtClean="0"/>
              <a:t>Programme</a:t>
            </a:r>
            <a:r>
              <a:rPr lang="en-US" b="1" dirty="0" smtClean="0"/>
              <a:t> (2002 – 2009)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Welches</a:t>
            </a:r>
          </a:p>
          <a:p>
            <a:r>
              <a:rPr lang="en-US" dirty="0" smtClean="0"/>
              <a:t>Holetown</a:t>
            </a:r>
          </a:p>
          <a:p>
            <a:r>
              <a:rPr lang="en-US" dirty="0" smtClean="0"/>
              <a:t>Richard Haynes Boardwalk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36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44" y="2560637"/>
            <a:ext cx="7639756" cy="4297363"/>
          </a:xfrm>
        </p:spPr>
      </p:pic>
      <p:pic>
        <p:nvPicPr>
          <p:cNvPr id="4" name="Picture 8" descr="DSCN18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296" y="-609600"/>
            <a:ext cx="449580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7837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Holetown</a:t>
            </a:r>
            <a:endParaRPr lang="en-US" b="1" dirty="0"/>
          </a:p>
        </p:txBody>
      </p:sp>
      <p:pic>
        <p:nvPicPr>
          <p:cNvPr id="4" name="Content Placeholder 4" descr="Holetown%20Existing%2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2800" y="609600"/>
            <a:ext cx="32512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66" y="3048000"/>
            <a:ext cx="6773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55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8229600" cy="914400"/>
          </a:xfrm>
        </p:spPr>
        <p:txBody>
          <a:bodyPr/>
          <a:lstStyle/>
          <a:p>
            <a:r>
              <a:rPr lang="en-US" b="1" dirty="0" smtClean="0"/>
              <a:t>Richard Haynes Boardwalk</a:t>
            </a:r>
            <a:endParaRPr lang="en-US" b="1" dirty="0"/>
          </a:p>
        </p:txBody>
      </p:sp>
      <p:pic>
        <p:nvPicPr>
          <p:cNvPr id="4" name="Picture 6" descr="Rockley%20existing%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685800"/>
            <a:ext cx="4025674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C:\Users\Fabian Hinds\Documents\Fabian's Documnets\CZMU\CIP Hastings Photos\kfc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019425"/>
            <a:ext cx="5753100" cy="3838575"/>
          </a:xfrm>
          <a:noFill/>
        </p:spPr>
      </p:pic>
    </p:spTree>
    <p:extLst>
      <p:ext uri="{BB962C8B-B14F-4D97-AF65-F5344CB8AC3E}">
        <p14:creationId xmlns:p14="http://schemas.microsoft.com/office/powerpoint/2010/main" val="2284658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297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Social &amp; Economic Importance of the Coast</a:t>
            </a:r>
          </a:p>
          <a:p>
            <a:r>
              <a:rPr lang="en-US" dirty="0" smtClean="0"/>
              <a:t>Threats: Coastal Flood Risk</a:t>
            </a:r>
          </a:p>
          <a:p>
            <a:r>
              <a:rPr lang="en-US" dirty="0" smtClean="0"/>
              <a:t>Coastal Flooding: Influential Factors</a:t>
            </a:r>
          </a:p>
          <a:p>
            <a:r>
              <a:rPr lang="en-US" dirty="0" smtClean="0"/>
              <a:t>Factors Controlling Consequences of Flooding</a:t>
            </a:r>
          </a:p>
          <a:p>
            <a:r>
              <a:rPr lang="en-US" dirty="0" smtClean="0"/>
              <a:t>Options</a:t>
            </a:r>
          </a:p>
          <a:p>
            <a:r>
              <a:rPr lang="en-US" dirty="0" smtClean="0"/>
              <a:t>Coastal Flood Hazard Mitigation</a:t>
            </a:r>
          </a:p>
          <a:p>
            <a:r>
              <a:rPr lang="en-US" dirty="0" smtClean="0"/>
              <a:t>Standing Committee on Coastal Hazards</a:t>
            </a:r>
          </a:p>
          <a:p>
            <a:r>
              <a:rPr lang="en-US" dirty="0" smtClean="0"/>
              <a:t>Coastal Infrastructure </a:t>
            </a:r>
            <a:r>
              <a:rPr lang="en-US" dirty="0" err="1" smtClean="0"/>
              <a:t>Programme</a:t>
            </a:r>
            <a:endParaRPr lang="en-US" dirty="0"/>
          </a:p>
          <a:p>
            <a:r>
              <a:rPr lang="en-US" dirty="0" smtClean="0"/>
              <a:t>Coastal Risk Assessment and Management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Case Study: Coastal </a:t>
            </a:r>
            <a:r>
              <a:rPr lang="en-US" b="1" dirty="0"/>
              <a:t>Risk Assessment &amp; Management </a:t>
            </a:r>
            <a:r>
              <a:rPr lang="en-US" b="1" dirty="0" err="1"/>
              <a:t>Programme</a:t>
            </a:r>
            <a:r>
              <a:rPr lang="en-US" b="1" dirty="0"/>
              <a:t> </a:t>
            </a:r>
            <a:r>
              <a:rPr lang="en-US" b="1" dirty="0" smtClean="0"/>
              <a:t>2011-2018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Climate change adaptation &amp; disaster risk </a:t>
            </a:r>
            <a:r>
              <a:rPr lang="en-US" altLang="en-US" dirty="0" smtClean="0"/>
              <a:t>management </a:t>
            </a:r>
            <a:endParaRPr lang="en-US" altLang="en-US" dirty="0"/>
          </a:p>
          <a:p>
            <a:r>
              <a:rPr lang="en-US" altLang="en-US" dirty="0"/>
              <a:t>Lack of  high quality risk data to inform decision making.</a:t>
            </a:r>
          </a:p>
          <a:p>
            <a:r>
              <a:rPr lang="en-US" altLang="en-US" dirty="0" err="1"/>
              <a:t>Programme</a:t>
            </a:r>
            <a:r>
              <a:rPr lang="en-US" altLang="en-US" dirty="0"/>
              <a:t> objectives are:</a:t>
            </a:r>
          </a:p>
          <a:p>
            <a:pPr lvl="1"/>
            <a:r>
              <a:rPr lang="en-US" altLang="en-US" dirty="0"/>
              <a:t>Building capacity regarding </a:t>
            </a:r>
            <a:r>
              <a:rPr lang="en-US" altLang="en-US" dirty="0" smtClean="0"/>
              <a:t>DRM </a:t>
            </a:r>
            <a:r>
              <a:rPr lang="en-US" altLang="en-US" dirty="0"/>
              <a:t>&amp; CCA</a:t>
            </a:r>
          </a:p>
          <a:p>
            <a:pPr lvl="1"/>
            <a:r>
              <a:rPr lang="en-US" altLang="en-US" dirty="0"/>
              <a:t>Incorporating </a:t>
            </a:r>
            <a:r>
              <a:rPr lang="en-US" altLang="en-US" dirty="0" smtClean="0"/>
              <a:t>DRM </a:t>
            </a:r>
            <a:r>
              <a:rPr lang="en-US" altLang="en-US" dirty="0"/>
              <a:t>and CCA into planning, policy &amp; legislation</a:t>
            </a:r>
          </a:p>
          <a:p>
            <a:pPr lvl="1"/>
            <a:r>
              <a:rPr lang="en-US" altLang="en-US" dirty="0"/>
              <a:t>Control &amp; monitoring of the CZMA.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88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 1 </a:t>
            </a:r>
            <a:br>
              <a:rPr lang="en-US" b="1" dirty="0"/>
            </a:br>
            <a:r>
              <a:rPr lang="en-US" b="1" dirty="0"/>
              <a:t>Coastal Risk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Baseline studies – nearshore wave climate, LIDAR surveys, geotechnical surveys, shoreline change, etc.</a:t>
            </a:r>
          </a:p>
          <a:p>
            <a:r>
              <a:rPr lang="en-US" altLang="en-US" dirty="0"/>
              <a:t>Risk evaluation – hazard &amp; risk maps, risk assessment, etc.</a:t>
            </a:r>
          </a:p>
          <a:p>
            <a:r>
              <a:rPr lang="en-US" altLang="en-US" dirty="0"/>
              <a:t>Assess cost of climate change impacts.</a:t>
            </a:r>
          </a:p>
          <a:p>
            <a:r>
              <a:rPr lang="en-US" altLang="en-US" dirty="0"/>
              <a:t>National Coastal Risk Information Platform</a:t>
            </a:r>
          </a:p>
          <a:p>
            <a:r>
              <a:rPr lang="en-US" altLang="en-US" dirty="0"/>
              <a:t>Training &amp; technology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4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 2 </a:t>
            </a:r>
            <a:br>
              <a:rPr lang="en-US" b="1" dirty="0"/>
            </a:br>
            <a:r>
              <a:rPr lang="en-US" b="1" dirty="0"/>
              <a:t>Coastal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Control shoreline erosion – </a:t>
            </a:r>
            <a:r>
              <a:rPr lang="en-US" dirty="0" err="1"/>
              <a:t>H’town</a:t>
            </a:r>
            <a:r>
              <a:rPr lang="en-US" dirty="0"/>
              <a:t> to Heron Bay</a:t>
            </a:r>
          </a:p>
          <a:p>
            <a:pPr>
              <a:defRPr/>
            </a:pPr>
            <a:r>
              <a:rPr lang="en-US" dirty="0"/>
              <a:t>Habitat restoration &amp; creation.</a:t>
            </a:r>
          </a:p>
          <a:p>
            <a:pPr>
              <a:defRPr/>
            </a:pPr>
            <a:r>
              <a:rPr lang="en-US" dirty="0"/>
              <a:t>Improved public access to beaches.</a:t>
            </a:r>
          </a:p>
          <a:p>
            <a:pPr>
              <a:defRPr/>
            </a:pPr>
            <a:r>
              <a:rPr lang="en-US" dirty="0"/>
              <a:t>Enhanced recreational opportunities for tourists and locals.</a:t>
            </a:r>
          </a:p>
          <a:p>
            <a:pPr>
              <a:defRPr/>
            </a:pPr>
            <a:r>
              <a:rPr lang="en-US" dirty="0"/>
              <a:t>Water quality improvement – Holetown lagoon</a:t>
            </a:r>
          </a:p>
          <a:p>
            <a:pPr>
              <a:defRPr/>
            </a:pPr>
            <a:r>
              <a:rPr lang="en-US" dirty="0"/>
              <a:t>St. Lawrence to Rockley Waterfront Improvement feasibility &amp; design.</a:t>
            </a:r>
          </a:p>
          <a:p>
            <a:pPr>
              <a:defRPr/>
            </a:pPr>
            <a:r>
              <a:rPr lang="en-US" dirty="0"/>
              <a:t>Includes ecosystem based non-structural beach stabilization measures, dune stabilization &amp; wetland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34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 3 </a:t>
            </a:r>
            <a:br>
              <a:rPr lang="en-US" b="1" dirty="0"/>
            </a:br>
            <a:r>
              <a:rPr lang="en-US" b="1" dirty="0"/>
              <a:t>Institutional Sustainability for ICRM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Ensuring sustainability of actions &amp; investments under the CRMP.</a:t>
            </a:r>
          </a:p>
          <a:p>
            <a:r>
              <a:rPr lang="en-US" altLang="en-US" dirty="0"/>
              <a:t>Policy/regulatory </a:t>
            </a:r>
            <a:r>
              <a:rPr lang="en-US" altLang="en-US" dirty="0" err="1"/>
              <a:t>env</a:t>
            </a:r>
            <a:r>
              <a:rPr lang="en-US" altLang="en-US" dirty="0"/>
              <a:t>. – ICMP update with </a:t>
            </a:r>
            <a:r>
              <a:rPr lang="en-US" altLang="en-US" dirty="0" smtClean="0"/>
              <a:t>DRM </a:t>
            </a:r>
            <a:r>
              <a:rPr lang="en-US" altLang="en-US" dirty="0"/>
              <a:t>&amp; CCA, CZMA,  regulations, etc.</a:t>
            </a:r>
          </a:p>
          <a:p>
            <a:r>
              <a:rPr lang="en-US" altLang="en-US" dirty="0"/>
              <a:t>Institutional capacity building – Training CZ inspectors, etc.</a:t>
            </a:r>
          </a:p>
          <a:p>
            <a:r>
              <a:rPr lang="en-US" altLang="en-US" dirty="0"/>
              <a:t>Stakeholder communication &amp; education</a:t>
            </a:r>
          </a:p>
          <a:p>
            <a:r>
              <a:rPr lang="en-US" altLang="en-US" dirty="0"/>
              <a:t>Develop cost recovery mechanism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0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Any questions?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Coastal Flooding form Marine Sources Defined: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When sea levels and wave run-up exceed the height of natural beach profile, or artificial sea defense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Result of structural failure of natural or artificial defenses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Coastal flooding – most significant threat to coastal communities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SIDS are particularly vulnerable!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Erosion, climate change &amp; coastal development increases flood risk impacts to human life, economic assets &amp; natural capital/</a:t>
            </a:r>
            <a:r>
              <a:rPr lang="en-US" dirty="0" err="1" smtClean="0"/>
              <a:t>env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&amp; Economic Importance of the Coast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Approx. 97 km of coastline which crosses 9 of 11 Parishes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Towns (i.e. </a:t>
            </a:r>
            <a:r>
              <a:rPr lang="en-US" dirty="0" err="1" smtClean="0"/>
              <a:t>B’town</a:t>
            </a:r>
            <a:r>
              <a:rPr lang="en-US" dirty="0" smtClean="0"/>
              <a:t>, </a:t>
            </a:r>
            <a:r>
              <a:rPr lang="en-US" dirty="0" err="1" smtClean="0"/>
              <a:t>H’town</a:t>
            </a:r>
            <a:r>
              <a:rPr lang="en-US" dirty="0" smtClean="0"/>
              <a:t>, </a:t>
            </a:r>
            <a:r>
              <a:rPr lang="en-US" dirty="0" err="1" smtClean="0"/>
              <a:t>S’town</a:t>
            </a:r>
            <a:r>
              <a:rPr lang="en-US" dirty="0" smtClean="0"/>
              <a:t> &amp; </a:t>
            </a:r>
            <a:r>
              <a:rPr lang="en-US" dirty="0" err="1" smtClean="0"/>
              <a:t>Oistings</a:t>
            </a:r>
            <a:r>
              <a:rPr lang="en-US" dirty="0" smtClean="0"/>
              <a:t>) are located adjacent to the sea.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Associated: residential, commercial and industrial development.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Key economic sectors: tourism (leisure), fisheries, ports (air &amp; sea), shipping &amp; residential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Approx. 70% of population lives and/or works within 2-3km of the coastline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Regional SIDS are similarly developed.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Threats: Coastal Flood Risk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level rise</a:t>
            </a:r>
          </a:p>
          <a:p>
            <a:r>
              <a:rPr lang="en-US" dirty="0" smtClean="0"/>
              <a:t>Coastal erosion : can be difficult to separate from flooding</a:t>
            </a:r>
          </a:p>
          <a:p>
            <a:r>
              <a:rPr lang="en-US" dirty="0" smtClean="0"/>
              <a:t>Structural failure of natural (e.g. reefs, etc.) and artificial (i.e. breakwaters, etc.) defenses</a:t>
            </a:r>
          </a:p>
          <a:p>
            <a:r>
              <a:rPr lang="en-US" dirty="0" smtClean="0"/>
              <a:t>Storm surge</a:t>
            </a:r>
          </a:p>
          <a:p>
            <a:r>
              <a:rPr lang="en-US" dirty="0" smtClean="0"/>
              <a:t>Tsunami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031" descr="global_w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26286"/>
            <a:ext cx="3008313" cy="2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60344"/>
            <a:ext cx="3048000" cy="199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69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Coastal Flooding: Influential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Climate Change – sea level rise , increased storm surge, reef mortality, etc.</a:t>
            </a:r>
          </a:p>
          <a:p>
            <a:r>
              <a:rPr lang="en-US" dirty="0" smtClean="0"/>
              <a:t>Relative land/sea movements</a:t>
            </a:r>
          </a:p>
          <a:p>
            <a:pPr lvl="1"/>
            <a:r>
              <a:rPr lang="en-US" dirty="0" smtClean="0"/>
              <a:t>Tectonic activity (sea level rise vs. uplift &amp; tsunami)</a:t>
            </a:r>
          </a:p>
          <a:p>
            <a:pPr lvl="1"/>
            <a:r>
              <a:rPr lang="en-US" dirty="0" smtClean="0"/>
              <a:t>Local subsidence vs. uplift</a:t>
            </a:r>
          </a:p>
          <a:p>
            <a:pPr lvl="1"/>
            <a:r>
              <a:rPr lang="en-US" dirty="0" smtClean="0"/>
              <a:t>Land slides (tsunami generating)</a:t>
            </a:r>
          </a:p>
          <a:p>
            <a:r>
              <a:rPr lang="en-US" dirty="0" smtClean="0"/>
              <a:t>Sediment transport</a:t>
            </a:r>
          </a:p>
          <a:p>
            <a:r>
              <a:rPr lang="en-US" dirty="0" smtClean="0"/>
              <a:t>Poor design &amp; </a:t>
            </a:r>
            <a:r>
              <a:rPr lang="en-US" dirty="0"/>
              <a:t>maintenance of coastal </a:t>
            </a:r>
            <a:r>
              <a:rPr lang="en-US" dirty="0" smtClean="0"/>
              <a:t>defense structures</a:t>
            </a:r>
          </a:p>
          <a:p>
            <a:r>
              <a:rPr lang="en-US" dirty="0" smtClean="0"/>
              <a:t>Factors can act in combination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030" descr="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1752600"/>
            <a:ext cx="3008313" cy="22564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4114800"/>
            <a:ext cx="3073401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9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Factors Controlling Consequences of Flooding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assets are placed in flood prone/risk areas</a:t>
            </a:r>
          </a:p>
          <a:p>
            <a:r>
              <a:rPr lang="en-US" dirty="0" smtClean="0"/>
              <a:t>Value of existing assets are increased</a:t>
            </a:r>
          </a:p>
          <a:p>
            <a:r>
              <a:rPr lang="en-US" dirty="0" smtClean="0"/>
              <a:t>Inadequate response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7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Nothing</a:t>
            </a:r>
          </a:p>
          <a:p>
            <a:pPr lvl="1"/>
            <a:r>
              <a:rPr lang="en-US" dirty="0"/>
              <a:t>This is not an option given the increasing threat of coastal hazards</a:t>
            </a:r>
          </a:p>
          <a:p>
            <a:r>
              <a:rPr lang="en-US" dirty="0" smtClean="0"/>
              <a:t>Isolated/Localized Flood Defenses</a:t>
            </a:r>
          </a:p>
          <a:p>
            <a:pPr lvl="1"/>
            <a:r>
              <a:rPr lang="en-US" dirty="0" smtClean="0"/>
              <a:t>Breakwaters </a:t>
            </a:r>
            <a:r>
              <a:rPr lang="en-US" dirty="0"/>
              <a:t>,</a:t>
            </a:r>
            <a:r>
              <a:rPr lang="en-US" dirty="0" smtClean="0"/>
              <a:t> seawalls &amp; revetments (wave defense)</a:t>
            </a:r>
          </a:p>
          <a:p>
            <a:pPr lvl="1"/>
            <a:r>
              <a:rPr lang="en-US" dirty="0" err="1" smtClean="0"/>
              <a:t>Groynes</a:t>
            </a:r>
            <a:r>
              <a:rPr lang="en-US" dirty="0" smtClean="0"/>
              <a:t> (sediment control)</a:t>
            </a:r>
          </a:p>
          <a:p>
            <a:pPr lvl="1"/>
            <a:r>
              <a:rPr lang="en-US" dirty="0" smtClean="0"/>
              <a:t>Beach nourishment</a:t>
            </a:r>
          </a:p>
          <a:p>
            <a:pPr lvl="1"/>
            <a:r>
              <a:rPr lang="en-US" dirty="0" smtClean="0"/>
              <a:t>Dune building</a:t>
            </a:r>
          </a:p>
          <a:p>
            <a:pPr lvl="1"/>
            <a:r>
              <a:rPr lang="en-US" dirty="0" smtClean="0"/>
              <a:t>Preservation &amp; installation of coastal vegetation</a:t>
            </a:r>
          </a:p>
          <a:p>
            <a:r>
              <a:rPr lang="en-US" dirty="0" smtClean="0"/>
              <a:t>Not a comprehensive mitigation option.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48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lison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05987"/>
            <a:ext cx="4038600" cy="33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Options: Integrated Management - 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Coastal Flood Hazard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Sustained actions that reduce or eliminate risk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/>
              <a:t>Flood Risk Management Plans</a:t>
            </a:r>
          </a:p>
          <a:p>
            <a:pPr lvl="1"/>
            <a:r>
              <a:rPr lang="en-US" dirty="0"/>
              <a:t>Prevention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Preparedness</a:t>
            </a:r>
          </a:p>
          <a:p>
            <a:pPr lvl="1"/>
            <a:r>
              <a:rPr lang="en-US" dirty="0"/>
              <a:t>Emergency Response</a:t>
            </a:r>
          </a:p>
          <a:p>
            <a:pPr lvl="1"/>
            <a:r>
              <a:rPr lang="en-US" dirty="0"/>
              <a:t>Recovery</a:t>
            </a:r>
          </a:p>
          <a:p>
            <a:pPr marL="457200" indent="-457200">
              <a:buClr>
                <a:schemeClr val="accent5"/>
              </a:buCl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Institutional </a:t>
            </a:r>
            <a:r>
              <a:rPr lang="en-US" dirty="0">
                <a:latin typeface="Arial" pitchFamily="34" charset="0"/>
                <a:cs typeface="Arial" pitchFamily="34" charset="0"/>
              </a:rPr>
              <a:t>efforts – CZMU, DEM,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Technical Standing </a:t>
            </a:r>
            <a:r>
              <a:rPr lang="en-US" dirty="0">
                <a:latin typeface="Arial" pitchFamily="34" charset="0"/>
                <a:cs typeface="Arial" pitchFamily="34" charset="0"/>
              </a:rPr>
              <a:t>Committee on Coastal Hazards</a:t>
            </a:r>
          </a:p>
          <a:p>
            <a:pPr marL="457200" indent="-457200"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Capacity building – technology, training, etc.</a:t>
            </a:r>
          </a:p>
          <a:p>
            <a:pPr marL="457200" indent="-457200"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Legal / Planning</a:t>
            </a:r>
          </a:p>
          <a:p>
            <a:pPr marL="457200" indent="-457200"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Environmental – ecosystem conservation</a:t>
            </a:r>
          </a:p>
          <a:p>
            <a:pPr marL="457200" indent="-457200">
              <a:buClr>
                <a:schemeClr val="accent5"/>
              </a:buCl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38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501ADB-0687-4C08-ACC7-50606E233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 presentation</Template>
  <TotalTime>0</TotalTime>
  <Words>1226</Words>
  <Application>Microsoft Office PowerPoint</Application>
  <PresentationFormat>On-screen Show (4:3)</PresentationFormat>
  <Paragraphs>194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Project Status Report</vt:lpstr>
      <vt:lpstr>Coastal Flooding from Marine Sources</vt:lpstr>
      <vt:lpstr>Overview</vt:lpstr>
      <vt:lpstr>Introduction</vt:lpstr>
      <vt:lpstr>Social &amp; Economic Importance of the Coast</vt:lpstr>
      <vt:lpstr>Threats: Coastal Flood Risk</vt:lpstr>
      <vt:lpstr>Coastal Flooding: Influential factors</vt:lpstr>
      <vt:lpstr>Factors Controlling Consequences of Flooding</vt:lpstr>
      <vt:lpstr>Options</vt:lpstr>
      <vt:lpstr>Options: Integrated Management -  Coastal Flood Hazard Mitigation</vt:lpstr>
      <vt:lpstr>Standing Committee on Coastal Hazards</vt:lpstr>
      <vt:lpstr>Hazard Maps from Previous Studies</vt:lpstr>
      <vt:lpstr>NGI Tsunami Hazard Map</vt:lpstr>
      <vt:lpstr>TSCCH Work plan and Activities</vt:lpstr>
      <vt:lpstr>CZMU’s Contribution to Disaster Management</vt:lpstr>
      <vt:lpstr>Barbados Wave Forecasting</vt:lpstr>
      <vt:lpstr>Case Study: Coastal Infrastructure Programme (2002 – 2009)</vt:lpstr>
      <vt:lpstr>Welches</vt:lpstr>
      <vt:lpstr>Holetown</vt:lpstr>
      <vt:lpstr>Richard Haynes Boardwalk</vt:lpstr>
      <vt:lpstr>Case Study: Coastal Risk Assessment &amp; Management Programme 2011-2018</vt:lpstr>
      <vt:lpstr>Component 1  Coastal Risk Assessment </vt:lpstr>
      <vt:lpstr>Component 2  Coastal Infrastructure</vt:lpstr>
      <vt:lpstr>Component 3  Institutional Sustainability for ICRM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2015-08-12T08:52:04Z</dcterms:created>
  <dcterms:modified xsi:type="dcterms:W3CDTF">2015-08-12T18:10:26Z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